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7"/>
  </p:notesMasterIdLst>
  <p:sldIdLst>
    <p:sldId id="256" r:id="rId2"/>
    <p:sldId id="260" r:id="rId3"/>
    <p:sldId id="288" r:id="rId4"/>
    <p:sldId id="289" r:id="rId5"/>
    <p:sldId id="291" r:id="rId6"/>
    <p:sldId id="292" r:id="rId7"/>
    <p:sldId id="304" r:id="rId8"/>
    <p:sldId id="294" r:id="rId9"/>
    <p:sldId id="296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9" r:id="rId18"/>
    <p:sldId id="272" r:id="rId19"/>
    <p:sldId id="268" r:id="rId20"/>
    <p:sldId id="271" r:id="rId21"/>
    <p:sldId id="270" r:id="rId22"/>
    <p:sldId id="274" r:id="rId23"/>
    <p:sldId id="297" r:id="rId24"/>
    <p:sldId id="301" r:id="rId25"/>
    <p:sldId id="277" r:id="rId26"/>
    <p:sldId id="278" r:id="rId27"/>
    <p:sldId id="302" r:id="rId28"/>
    <p:sldId id="303" r:id="rId29"/>
    <p:sldId id="280" r:id="rId30"/>
    <p:sldId id="282" r:id="rId31"/>
    <p:sldId id="281" r:id="rId32"/>
    <p:sldId id="276" r:id="rId33"/>
    <p:sldId id="284" r:id="rId34"/>
    <p:sldId id="285" r:id="rId35"/>
    <p:sldId id="28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314"/>
    <a:srgbClr val="964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80" autoAdjust="0"/>
  </p:normalViewPr>
  <p:slideViewPr>
    <p:cSldViewPr>
      <p:cViewPr>
        <p:scale>
          <a:sx n="71" d="100"/>
          <a:sy n="71" d="100"/>
        </p:scale>
        <p:origin x="-1944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A074B-DFF5-4215-A67D-309E7ACB950F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A3ED5-D651-49FD-9858-55EDC4E78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87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collaborations… efficient</a:t>
            </a:r>
            <a:r>
              <a:rPr lang="en-US" baseline="0" dirty="0" smtClean="0"/>
              <a:t> use of space.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3ED5-D651-49FD-9858-55EDC4E789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4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A44A9A-FADB-41FA-A13D-6BABB7D8264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48A024-B210-4462-9BBD-28629556F0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A44A9A-FADB-41FA-A13D-6BABB7D8264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48A024-B210-4462-9BBD-28629556F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A44A9A-FADB-41FA-A13D-6BABB7D8264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48A024-B210-4462-9BBD-28629556F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A44A9A-FADB-41FA-A13D-6BABB7D8264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48A024-B210-4462-9BBD-28629556F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A44A9A-FADB-41FA-A13D-6BABB7D8264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48A024-B210-4462-9BBD-28629556F0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A44A9A-FADB-41FA-A13D-6BABB7D8264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48A024-B210-4462-9BBD-28629556F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A44A9A-FADB-41FA-A13D-6BABB7D8264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48A024-B210-4462-9BBD-28629556F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A44A9A-FADB-41FA-A13D-6BABB7D8264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48A024-B210-4462-9BBD-28629556F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A44A9A-FADB-41FA-A13D-6BABB7D8264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48A024-B210-4462-9BBD-28629556F0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A44A9A-FADB-41FA-A13D-6BABB7D8264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48A024-B210-4462-9BBD-28629556F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A44A9A-FADB-41FA-A13D-6BABB7D8264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48A024-B210-4462-9BBD-28629556F0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2A44A9A-FADB-41FA-A13D-6BABB7D8264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448A024-B210-4462-9BBD-28629556F07A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flickr.com/photos/30817840@N08/4033194064/in/set-72157622635015398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hyperlink" Target="http://www.concordma.gov/pages/ConcordMA_COA/00E4FCC9-000F8513.2/giftshop1.jpg" TargetMode="Externa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359898"/>
            <a:ext cx="7848600" cy="1849902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Why is Lincoln considering a </a:t>
            </a:r>
            <a:r>
              <a:rPr lang="en-US" sz="6000" b="1" dirty="0" smtClean="0"/>
              <a:t>Community Center</a:t>
            </a:r>
            <a:r>
              <a:rPr lang="en-US" sz="6600" b="1" dirty="0" smtClean="0"/>
              <a:t>?</a:t>
            </a:r>
            <a:endParaRPr lang="en-US" sz="6600" b="1" dirty="0"/>
          </a:p>
        </p:txBody>
      </p:sp>
      <p:pic>
        <p:nvPicPr>
          <p:cNvPr id="4" name="Picture 2" descr="C:\Users\Administrator\Downloads\IMG_1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20670"/>
            <a:ext cx="3478306" cy="2608730"/>
          </a:xfrm>
          <a:prstGeom prst="rect">
            <a:avLst/>
          </a:prstGeom>
          <a:noFill/>
          <a:ln w="38100" cap="rnd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ottumc\Desktop\The Council on Aging at Bemis Hall\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2438113"/>
            <a:ext cx="3860800" cy="2559710"/>
          </a:xfrm>
          <a:prstGeom prst="rect">
            <a:avLst/>
          </a:prstGeom>
          <a:noFill/>
          <a:ln w="38100" cap="rnd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25600" y="5080746"/>
            <a:ext cx="3479800" cy="48857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dirty="0" smtClean="0">
                <a:effectLst/>
              </a:rPr>
              <a:t>Council on Aging</a:t>
            </a:r>
            <a:endParaRPr lang="en-US" sz="3200" dirty="0">
              <a:effectLst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86400" y="3473679"/>
            <a:ext cx="3097306" cy="48857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dirty="0" smtClean="0">
                <a:effectLst/>
              </a:rPr>
              <a:t>Parks &amp; Recreation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007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Safety Issues at Bemis Hall:</a:t>
            </a:r>
            <a:br>
              <a:rPr lang="en-US" dirty="0" smtClean="0"/>
            </a:br>
            <a:r>
              <a:rPr lang="en-US" dirty="0" smtClean="0"/>
              <a:t>1. Crossing Bedford Road</a:t>
            </a:r>
            <a:endParaRPr lang="en-US" dirty="0"/>
          </a:p>
        </p:txBody>
      </p:sp>
      <p:pic>
        <p:nvPicPr>
          <p:cNvPr id="3074" name="Picture 2" descr="C:\Users\bottumc\Desktop\Bemis Video\3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7421514" cy="4953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58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Pulling out into traffic</a:t>
            </a:r>
            <a:endParaRPr lang="en-US" dirty="0"/>
          </a:p>
        </p:txBody>
      </p:sp>
      <p:pic>
        <p:nvPicPr>
          <p:cNvPr id="4098" name="Picture 2" descr="C:\Users\bottumc\Desktop\New Photos\3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6909194" cy="51816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37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849880"/>
          </a:xfrm>
        </p:spPr>
        <p:txBody>
          <a:bodyPr>
            <a:normAutofit/>
          </a:bodyPr>
          <a:lstStyle/>
          <a:p>
            <a:r>
              <a:rPr lang="en-US" dirty="0" smtClean="0"/>
              <a:t>3. The distance from parking lot to Bemis is challenging for people with mobility disabilities.</a:t>
            </a:r>
            <a:endParaRPr lang="en-US" dirty="0"/>
          </a:p>
        </p:txBody>
      </p:sp>
      <p:pic>
        <p:nvPicPr>
          <p:cNvPr id="5122" name="Picture 2" descr="C:\Users\bottumc\Desktop\Bemis Video\3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05952"/>
            <a:ext cx="5638800" cy="376318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5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49808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Accessibility issues at Bemis Hall: </a:t>
            </a:r>
            <a:br>
              <a:rPr lang="en-US" dirty="0" smtClean="0"/>
            </a:br>
            <a:r>
              <a:rPr lang="en-US" dirty="0" smtClean="0"/>
              <a:t>1. Side Door</a:t>
            </a:r>
            <a:endParaRPr lang="en-US" dirty="0"/>
          </a:p>
        </p:txBody>
      </p:sp>
      <p:pic>
        <p:nvPicPr>
          <p:cNvPr id="6146" name="Picture 2" descr="C:\Users\bottumc\Desktop\Bemis Video\4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7315200" cy="41148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03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320"/>
            <a:ext cx="7790688" cy="1143000"/>
          </a:xfrm>
        </p:spPr>
        <p:txBody>
          <a:bodyPr/>
          <a:lstStyle/>
          <a:p>
            <a:r>
              <a:rPr lang="en-US" dirty="0" smtClean="0"/>
              <a:t>2.  Bathrooms</a:t>
            </a:r>
            <a:endParaRPr lang="en-US" dirty="0"/>
          </a:p>
        </p:txBody>
      </p:sp>
      <p:pic>
        <p:nvPicPr>
          <p:cNvPr id="7170" name="Picture 2" descr="C:\Users\bottumc\Desktop\Bemis Video\6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6859"/>
            <a:ext cx="4191000" cy="627974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9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ottumc\Desktop\Bemis Video\6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r="6193"/>
          <a:stretch/>
        </p:blipFill>
        <p:spPr bwMode="auto">
          <a:xfrm>
            <a:off x="1313130" y="457200"/>
            <a:ext cx="7514296" cy="6096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3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Confidentiality at Bemis Hall:</a:t>
            </a:r>
            <a:br>
              <a:rPr lang="en-US" dirty="0" smtClean="0"/>
            </a:br>
            <a:r>
              <a:rPr lang="en-US" dirty="0" smtClean="0"/>
              <a:t>1. Reception Area in Lobby</a:t>
            </a:r>
            <a:endParaRPr lang="en-US" dirty="0"/>
          </a:p>
        </p:txBody>
      </p:sp>
      <p:pic>
        <p:nvPicPr>
          <p:cNvPr id="9219" name="Picture 3" descr="C:\Users\bottumc\Desktop\Bemis Video\5D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6629400" cy="49720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69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44880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Staff Offices at Bemis Hall</a:t>
            </a:r>
            <a:endParaRPr lang="en-US" dirty="0"/>
          </a:p>
        </p:txBody>
      </p:sp>
      <p:pic>
        <p:nvPicPr>
          <p:cNvPr id="11266" name="Picture 2" descr="C:\Users\bottumc\Desktop\Bemis Video\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219200"/>
            <a:ext cx="7421637" cy="4953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14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bottumc\Desktop\Bemis Video\9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348" y="193182"/>
            <a:ext cx="4295358" cy="64362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1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Volunteer Counseling Room</a:t>
            </a:r>
            <a:endParaRPr lang="en-US" dirty="0"/>
          </a:p>
        </p:txBody>
      </p:sp>
      <p:pic>
        <p:nvPicPr>
          <p:cNvPr id="10242" name="Picture 2" descr="C:\Users\bottumc\Desktop\Bemis Video\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858000" cy="51435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growing senior population with expanded needs.</a:t>
            </a:r>
            <a:endParaRPr lang="en-US" dirty="0"/>
          </a:p>
        </p:txBody>
      </p:sp>
      <p:pic>
        <p:nvPicPr>
          <p:cNvPr id="2050" name="Picture 2" descr="C:\Users\bottumc\Desktop\Bemis Video\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2057400"/>
            <a:ext cx="3733800" cy="37338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6800" y="1897082"/>
            <a:ext cx="396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1,000 seniors in 1983 vs 1,900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COA served 1,100 people in FY14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10,000 visits to Bemis Hall/COA Activities in FY14.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438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Crowded program space</a:t>
            </a:r>
            <a:endParaRPr lang="en-US" dirty="0"/>
          </a:p>
        </p:txBody>
      </p:sp>
      <p:pic>
        <p:nvPicPr>
          <p:cNvPr id="14338" name="Picture 2" descr="C:\Users\bottumc\Desktop\Bemis Video\1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59" y="1295400"/>
            <a:ext cx="7101541" cy="532615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56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478280"/>
          </a:xfrm>
        </p:spPr>
        <p:txBody>
          <a:bodyPr>
            <a:normAutofit/>
          </a:bodyPr>
          <a:lstStyle/>
          <a:p>
            <a:r>
              <a:rPr lang="en-US" dirty="0" smtClean="0"/>
              <a:t>Lack of Space:</a:t>
            </a:r>
            <a:br>
              <a:rPr lang="en-US" dirty="0" smtClean="0"/>
            </a:br>
            <a:r>
              <a:rPr lang="en-US" dirty="0" smtClean="0"/>
              <a:t>1. Lack of social space</a:t>
            </a:r>
            <a:endParaRPr lang="en-US" dirty="0"/>
          </a:p>
        </p:txBody>
      </p:sp>
      <p:pic>
        <p:nvPicPr>
          <p:cNvPr id="12290" name="Picture 2" descr="C:\Users\bottumc\Desktop\Bemis Video\8A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6400800" cy="48006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46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 Not enough rooms/need to use each room for many activities</a:t>
            </a:r>
            <a:endParaRPr lang="en-US" dirty="0"/>
          </a:p>
        </p:txBody>
      </p:sp>
      <p:pic>
        <p:nvPicPr>
          <p:cNvPr id="16386" name="Picture 2" descr="C:\Users\bottumc\Desktop\Bemis Video\11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62" y="4890889"/>
            <a:ext cx="2133599" cy="14684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bottumc\Desktop\Bemis Video\11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84" y="1411413"/>
            <a:ext cx="2006448" cy="150483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bottumc\Desktop\New Photos\11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28807"/>
            <a:ext cx="1983256" cy="148744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U:\My Pictures\activities\collat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44" y="3186960"/>
            <a:ext cx="2156011" cy="162038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U:\My Pictures\activities\Image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43250"/>
            <a:ext cx="2135112" cy="160133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U:\My Pictures\activities\mah jong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249" y="3143250"/>
            <a:ext cx="2135112" cy="160133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U:\My Pictures\activities\ukulelegrp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576" y="4903694"/>
            <a:ext cx="2209800" cy="124301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U:\My Pictures\activities\P10100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44" y="4930588"/>
            <a:ext cx="1905000" cy="14287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U:\My Pictures\activities\skselfdefense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44" y="1428807"/>
            <a:ext cx="1703700" cy="157921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16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924800" cy="6476999"/>
          </a:xfrm>
        </p:spPr>
        <p:txBody>
          <a:bodyPr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en-US" sz="4200" b="1" dirty="0" smtClean="0"/>
              <a:t>Hartwell Building Site Conditions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 smtClean="0">
                <a:effectLst/>
              </a:rPr>
              <a:t>-</a:t>
            </a:r>
            <a:r>
              <a:rPr lang="en-US" sz="3600" dirty="0" smtClean="0">
                <a:effectLst/>
                <a:latin typeface="+mn-lt"/>
              </a:rPr>
              <a:t>R</a:t>
            </a:r>
            <a:r>
              <a:rPr lang="en-US" altLang="en-US" sz="3600" dirty="0" smtClean="0">
                <a:solidFill>
                  <a:schemeClr val="tx2"/>
                </a:solidFill>
                <a:effectLst/>
                <a:latin typeface="+mn-lt"/>
                <a:cs typeface="Arial" pitchFamily="34" charset="0"/>
              </a:rPr>
              <a:t>easonable Square Footage</a:t>
            </a:r>
            <a:br>
              <a:rPr lang="en-US" altLang="en-US" sz="3600" dirty="0" smtClean="0">
                <a:solidFill>
                  <a:schemeClr val="tx2"/>
                </a:solidFill>
                <a:effectLst/>
                <a:latin typeface="+mn-lt"/>
                <a:cs typeface="Arial" pitchFamily="34" charset="0"/>
              </a:rPr>
            </a:br>
            <a:r>
              <a:rPr lang="en-US" altLang="en-US" sz="3600" dirty="0" smtClean="0">
                <a:solidFill>
                  <a:schemeClr val="tx2"/>
                </a:solidFill>
                <a:effectLst/>
                <a:latin typeface="+mn-lt"/>
                <a:cs typeface="Arial" pitchFamily="34" charset="0"/>
              </a:rPr>
              <a:t>-Designed </a:t>
            </a:r>
            <a:r>
              <a:rPr lang="en-US" altLang="en-US" sz="3600" dirty="0">
                <a:solidFill>
                  <a:schemeClr val="tx2"/>
                </a:solidFill>
                <a:effectLst/>
                <a:latin typeface="+mn-lt"/>
                <a:cs typeface="Arial" pitchFamily="34" charset="0"/>
              </a:rPr>
              <a:t>as </a:t>
            </a:r>
            <a:r>
              <a:rPr lang="en-US" altLang="en-US" sz="3600" dirty="0" smtClean="0">
                <a:solidFill>
                  <a:schemeClr val="tx2"/>
                </a:solidFill>
                <a:effectLst/>
                <a:latin typeface="+mn-lt"/>
                <a:cs typeface="Arial" pitchFamily="34" charset="0"/>
              </a:rPr>
              <a:t>classrooms</a:t>
            </a:r>
            <a:br>
              <a:rPr lang="en-US" altLang="en-US" sz="3600" dirty="0" smtClean="0">
                <a:solidFill>
                  <a:schemeClr val="tx2"/>
                </a:solidFill>
                <a:effectLst/>
                <a:latin typeface="+mn-lt"/>
                <a:cs typeface="Arial" pitchFamily="34" charset="0"/>
              </a:rPr>
            </a:br>
            <a:r>
              <a:rPr lang="en-US" altLang="en-US" sz="3600" dirty="0" smtClean="0">
                <a:solidFill>
                  <a:schemeClr val="tx2"/>
                </a:solidFill>
                <a:effectLst/>
                <a:latin typeface="+mn-lt"/>
                <a:cs typeface="Arial" pitchFamily="34" charset="0"/>
              </a:rPr>
              <a:t>-Limited variety spaces</a:t>
            </a:r>
            <a:br>
              <a:rPr lang="en-US" altLang="en-US" sz="3600" dirty="0" smtClean="0">
                <a:solidFill>
                  <a:schemeClr val="tx2"/>
                </a:solidFill>
                <a:effectLst/>
                <a:latin typeface="+mn-lt"/>
                <a:cs typeface="Arial" pitchFamily="34" charset="0"/>
              </a:rPr>
            </a:br>
            <a:r>
              <a:rPr lang="en-US" altLang="en-US" sz="3600" dirty="0" smtClean="0">
                <a:solidFill>
                  <a:schemeClr val="tx2"/>
                </a:solidFill>
                <a:effectLst/>
                <a:latin typeface="+mn-lt"/>
                <a:cs typeface="Arial" pitchFamily="34" charset="0"/>
              </a:rPr>
              <a:t>-Rooms can be too large or too </a:t>
            </a:r>
            <a:r>
              <a:rPr lang="en-US" altLang="en-US" sz="3600" dirty="0" smtClean="0">
                <a:solidFill>
                  <a:schemeClr val="tx2"/>
                </a:solidFill>
                <a:effectLst/>
                <a:latin typeface="+mn-lt"/>
                <a:cs typeface="Arial" pitchFamily="34" charset="0"/>
              </a:rPr>
              <a:t>small</a:t>
            </a:r>
            <a:br>
              <a:rPr lang="en-US" altLang="en-US" sz="3600" dirty="0" smtClean="0">
                <a:solidFill>
                  <a:schemeClr val="tx2"/>
                </a:solidFill>
                <a:effectLst/>
                <a:latin typeface="+mn-lt"/>
                <a:cs typeface="Arial" pitchFamily="34" charset="0"/>
              </a:rPr>
            </a:br>
            <a:r>
              <a:rPr lang="en-US" altLang="en-US" sz="1800" dirty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1800" dirty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alt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Investment from the </a:t>
            </a:r>
            <a:br>
              <a:rPr lang="en-US" alt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en-US" alt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Town is needed for:</a:t>
            </a:r>
            <a:br>
              <a:rPr lang="en-US" alt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en-US" altLang="en-US" sz="3600" dirty="0">
                <a:solidFill>
                  <a:schemeClr val="tx2"/>
                </a:solidFill>
                <a:cs typeface="Arial" pitchFamily="34" charset="0"/>
              </a:rPr>
              <a:t>-</a:t>
            </a:r>
            <a:r>
              <a:rPr lang="en-US" altLang="en-US" sz="3100" dirty="0">
                <a:solidFill>
                  <a:schemeClr val="tx2"/>
                </a:solidFill>
                <a:cs typeface="Arial" pitchFamily="34" charset="0"/>
              </a:rPr>
              <a:t>Accessibility Upgrades</a:t>
            </a:r>
            <a:br>
              <a:rPr lang="en-US" altLang="en-US" sz="3100" dirty="0">
                <a:solidFill>
                  <a:schemeClr val="tx2"/>
                </a:solidFill>
                <a:cs typeface="Arial" pitchFamily="34" charset="0"/>
              </a:rPr>
            </a:br>
            <a:r>
              <a:rPr lang="en-US" altLang="en-US" sz="3100" dirty="0">
                <a:solidFill>
                  <a:schemeClr val="tx2"/>
                </a:solidFill>
                <a:cs typeface="Arial" pitchFamily="34" charset="0"/>
              </a:rPr>
              <a:t>-Asbestos Remediation</a:t>
            </a:r>
            <a:br>
              <a:rPr lang="en-US" altLang="en-US" sz="3100" dirty="0">
                <a:solidFill>
                  <a:schemeClr val="tx2"/>
                </a:solidFill>
                <a:cs typeface="Arial" pitchFamily="34" charset="0"/>
              </a:rPr>
            </a:br>
            <a:r>
              <a:rPr lang="en-US" altLang="en-US" sz="3100" dirty="0">
                <a:solidFill>
                  <a:schemeClr val="tx2"/>
                </a:solidFill>
                <a:cs typeface="Arial" pitchFamily="34" charset="0"/>
              </a:rPr>
              <a:t>-Building envelope upgrades</a:t>
            </a:r>
            <a:br>
              <a:rPr lang="en-US" altLang="en-US" sz="3100" dirty="0">
                <a:solidFill>
                  <a:schemeClr val="tx2"/>
                </a:solidFill>
                <a:cs typeface="Arial" pitchFamily="34" charset="0"/>
              </a:rPr>
            </a:br>
            <a:r>
              <a:rPr lang="en-US" altLang="en-US" sz="3100" dirty="0">
                <a:solidFill>
                  <a:schemeClr val="tx2"/>
                </a:solidFill>
                <a:cs typeface="Arial" pitchFamily="34" charset="0"/>
              </a:rPr>
              <a:t>-Improved fixtures and finishes </a:t>
            </a:r>
            <a:r>
              <a:rPr lang="en-US" altLang="en-US" sz="3100" dirty="0" smtClean="0">
                <a:solidFill>
                  <a:schemeClr val="tx2"/>
                </a:solidFill>
                <a:cs typeface="Arial" pitchFamily="34" charset="0"/>
              </a:rPr>
              <a:t/>
            </a:r>
            <a:br>
              <a:rPr lang="en-US" altLang="en-US" sz="3100" dirty="0" smtClean="0">
                <a:solidFill>
                  <a:schemeClr val="tx2"/>
                </a:solidFill>
                <a:cs typeface="Arial" pitchFamily="34" charset="0"/>
              </a:rPr>
            </a:br>
            <a:r>
              <a:rPr lang="en-US" altLang="en-US" sz="3200" dirty="0" smtClean="0">
                <a:solidFill>
                  <a:schemeClr val="tx2"/>
                </a:solidFill>
                <a:cs typeface="Arial" pitchFamily="34" charset="0"/>
              </a:rPr>
              <a:t>-</a:t>
            </a:r>
            <a:r>
              <a:rPr lang="en-US" altLang="en-US" sz="3200" dirty="0">
                <a:solidFill>
                  <a:schemeClr val="tx2"/>
                </a:solidFill>
                <a:cs typeface="Arial" pitchFamily="34" charset="0"/>
              </a:rPr>
              <a:t>Space configuration issues would still </a:t>
            </a:r>
            <a:r>
              <a:rPr lang="en-US" altLang="en-US" sz="3200" dirty="0" smtClean="0">
                <a:solidFill>
                  <a:schemeClr val="tx2"/>
                </a:solidFill>
                <a:cs typeface="Arial" pitchFamily="34" charset="0"/>
              </a:rPr>
              <a:t>remain</a:t>
            </a:r>
            <a:endParaRPr lang="en-US" dirty="0"/>
          </a:p>
        </p:txBody>
      </p:sp>
      <p:pic>
        <p:nvPicPr>
          <p:cNvPr id="3076" name="Picture 4" descr="Hartwell Community Pod A Layo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00" y="838200"/>
            <a:ext cx="2452600" cy="1371600"/>
          </a:xfrm>
          <a:prstGeom prst="rect">
            <a:avLst/>
          </a:prstGeom>
          <a:noFill/>
          <a:ln w="38100" cap="rnd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4" name="Picture 8" descr="IMG_10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00" y="2848704"/>
            <a:ext cx="1607096" cy="1205323"/>
          </a:xfrm>
          <a:prstGeom prst="rect">
            <a:avLst/>
          </a:prstGeom>
          <a:noFill/>
          <a:ln w="38100" cap="rnd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" name="Picture 9" descr="IMG_10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t="10281" r="21593" b="8226"/>
          <a:stretch>
            <a:fillRect/>
          </a:stretch>
        </p:blipFill>
        <p:spPr bwMode="auto">
          <a:xfrm>
            <a:off x="7465828" y="3124200"/>
            <a:ext cx="1220972" cy="1368800"/>
          </a:xfrm>
          <a:prstGeom prst="rect">
            <a:avLst/>
          </a:prstGeom>
          <a:noFill/>
          <a:ln w="38100" cap="rnd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6" name="Picture 10" descr="IMG_1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076" y="4259731"/>
            <a:ext cx="2088440" cy="1566048"/>
          </a:xfrm>
          <a:prstGeom prst="rect">
            <a:avLst/>
          </a:prstGeom>
          <a:noFill/>
          <a:ln w="38100" cap="rnd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7" descr="IMG_10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549" y="4042262"/>
            <a:ext cx="1645054" cy="1234138"/>
          </a:xfrm>
          <a:prstGeom prst="rect">
            <a:avLst/>
          </a:prstGeom>
          <a:noFill/>
          <a:ln w="38100" cap="rnd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5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G_10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76" y="2438400"/>
            <a:ext cx="2514600" cy="1885950"/>
          </a:xfrm>
          <a:prstGeom prst="rect">
            <a:avLst/>
          </a:prstGeom>
          <a:noFill/>
          <a:ln w="635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2295" name="Picture 7" descr="IMG_1034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76" y="4491318"/>
            <a:ext cx="2514600" cy="1885950"/>
          </a:xfrm>
          <a:prstGeom prst="rect">
            <a:avLst/>
          </a:prstGeom>
          <a:noFill/>
          <a:ln w="635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2296" name="Picture 8" descr="IMG_10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76" y="391412"/>
            <a:ext cx="2514600" cy="1885622"/>
          </a:xfrm>
          <a:prstGeom prst="rect">
            <a:avLst/>
          </a:prstGeom>
          <a:noFill/>
          <a:ln w="635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47482" y="126627"/>
            <a:ext cx="4262718" cy="635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S</a:t>
            </a:r>
            <a:r>
              <a:rPr kumimoji="0" lang="en-US" altLang="en-US" sz="4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ite parking can be difficult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3200" dirty="0" smtClean="0">
              <a:solidFill>
                <a:schemeClr val="tx2"/>
              </a:solidFill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H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igh use times exist in the morning from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8-9:30AM,</a:t>
            </a:r>
            <a:r>
              <a:rPr kumimoji="0" lang="en-US" altLang="en-US" sz="32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 11:30AM-12:30PM</a:t>
            </a:r>
            <a:r>
              <a:rPr kumimoji="0" lang="en-US" altLang="en-US" sz="32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 and afternoons between 2:30-3:30pm,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 requiring cars to park illegally in fire lanes</a:t>
            </a:r>
            <a:r>
              <a:rPr kumimoji="0" lang="en-US" altLang="en-US" sz="32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 and out 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on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Ballfield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 Road</a:t>
            </a:r>
            <a:endParaRPr kumimoji="0" lang="en-US" altLang="en-US" sz="105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53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0"/>
            <a:ext cx="7879080" cy="1981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/>
              <a:t>What does a </a:t>
            </a:r>
            <a:br>
              <a:rPr lang="en-US" sz="4900" dirty="0" smtClean="0"/>
            </a:br>
            <a:r>
              <a:rPr lang="en-US" sz="4900" b="1" dirty="0" smtClean="0"/>
              <a:t>modern community </a:t>
            </a:r>
            <a:r>
              <a:rPr lang="en-US" sz="4900" b="1" dirty="0"/>
              <a:t>c</a:t>
            </a:r>
            <a:r>
              <a:rPr lang="en-US" sz="4900" b="1" dirty="0" smtClean="0"/>
              <a:t>enter </a:t>
            </a:r>
            <a:br>
              <a:rPr lang="en-US" sz="4900" b="1" dirty="0" smtClean="0"/>
            </a:br>
            <a:r>
              <a:rPr lang="en-US" sz="4900" dirty="0" smtClean="0"/>
              <a:t>provide?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>
                <a:effectLst/>
              </a:rPr>
              <a:t>1. Adequate and accessible parking</a:t>
            </a:r>
            <a:endParaRPr lang="en-US" sz="4000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52" y="3657600"/>
            <a:ext cx="2971800" cy="22288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53" y="3626971"/>
            <a:ext cx="3238500" cy="21971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514600" y="5890025"/>
            <a:ext cx="135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Weston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72201" y="5853865"/>
            <a:ext cx="138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Bedford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6084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554480"/>
          </a:xfrm>
        </p:spPr>
        <p:txBody>
          <a:bodyPr>
            <a:normAutofit/>
          </a:bodyPr>
          <a:lstStyle/>
          <a:p>
            <a:r>
              <a:rPr lang="en-US" dirty="0" smtClean="0"/>
              <a:t>2. Fully accessible, following the principles of universal design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05000"/>
            <a:ext cx="3987800" cy="29908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905000"/>
            <a:ext cx="3429000" cy="3429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851150" y="4889785"/>
            <a:ext cx="133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Weston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5334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Bedford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9115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696200" cy="806926"/>
          </a:xfrm>
        </p:spPr>
        <p:txBody>
          <a:bodyPr>
            <a:normAutofit/>
          </a:bodyPr>
          <a:lstStyle/>
          <a:p>
            <a:r>
              <a:rPr lang="en-US" sz="3400" dirty="0" smtClean="0"/>
              <a:t>3. Opportunities for diverse programming</a:t>
            </a:r>
            <a:endParaRPr lang="en-US" sz="3400" dirty="0"/>
          </a:p>
        </p:txBody>
      </p:sp>
      <p:pic>
        <p:nvPicPr>
          <p:cNvPr id="13316" name="Picture 4" descr="http://en.luxembourg-paris-hotel.com/pics_bdd/contenu_en_visuel/1290032227_Fitness_room_z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81564"/>
            <a:ext cx="4191000" cy="219503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upload.wikimedia.org/wikipedia/commons/b/b1/Music_Lessons_Tula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89206"/>
            <a:ext cx="3657600" cy="2493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darkdud.com/wp-content/uploads/2014/09/Sweet-Art-Studio-in-Home-with-Painters-Are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7" y="3276600"/>
            <a:ext cx="4411663" cy="29537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www.uh.edu/sugarland/_images/it-opencomputerla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612" y="3886200"/>
            <a:ext cx="3504588" cy="2628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21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66800" y="274638"/>
            <a:ext cx="7924800" cy="7921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dirty="0" smtClean="0"/>
              <a:t>3. </a:t>
            </a:r>
            <a:r>
              <a:rPr lang="en-US" sz="4000" dirty="0" smtClean="0"/>
              <a:t>Opportunities for efficient design</a:t>
            </a:r>
            <a:endParaRPr lang="en-US" sz="4000" dirty="0"/>
          </a:p>
        </p:txBody>
      </p:sp>
      <p:pic>
        <p:nvPicPr>
          <p:cNvPr id="15362" name="Picture 2" descr="http://www.crowwing.com/clip%20art%20earth%20in%20hand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07430"/>
            <a:ext cx="3048000" cy="311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96787" y="1143000"/>
            <a:ext cx="7525871" cy="5181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dirty="0" smtClean="0">
                <a:effectLst/>
              </a:rPr>
              <a:t>-Programming needs for </a:t>
            </a:r>
          </a:p>
          <a:p>
            <a:r>
              <a:rPr lang="en-US" sz="3600" dirty="0" smtClean="0">
                <a:effectLst/>
              </a:rPr>
              <a:t>COA, Parks &amp; Rec, and </a:t>
            </a:r>
          </a:p>
          <a:p>
            <a:r>
              <a:rPr lang="en-US" sz="3600" dirty="0" smtClean="0">
                <a:effectLst/>
              </a:rPr>
              <a:t>Community Groups are </a:t>
            </a:r>
          </a:p>
          <a:p>
            <a:r>
              <a:rPr lang="en-US" sz="3600" dirty="0" smtClean="0">
                <a:effectLst/>
              </a:rPr>
              <a:t>often similar, providing </a:t>
            </a:r>
          </a:p>
          <a:p>
            <a:r>
              <a:rPr lang="en-US" sz="3600" dirty="0" smtClean="0">
                <a:effectLst/>
              </a:rPr>
              <a:t>shared space / shared </a:t>
            </a:r>
          </a:p>
          <a:p>
            <a:r>
              <a:rPr lang="en-US" sz="3600" dirty="0" smtClean="0">
                <a:effectLst/>
              </a:rPr>
              <a:t>cost opportunities</a:t>
            </a:r>
          </a:p>
          <a:p>
            <a:endParaRPr lang="en-US" sz="3600" dirty="0" smtClean="0">
              <a:effectLst/>
            </a:endParaRPr>
          </a:p>
          <a:p>
            <a:r>
              <a:rPr lang="en-US" sz="3600" dirty="0" smtClean="0">
                <a:effectLst/>
              </a:rPr>
              <a:t>-Modern construction provides opportunities for a more energy efficient building</a:t>
            </a:r>
            <a:endParaRPr lang="en-US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1025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5240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4</a:t>
            </a:r>
            <a:r>
              <a:rPr lang="en-US" dirty="0" smtClean="0"/>
              <a:t>. Opportunities for confidentiality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19200"/>
            <a:ext cx="6477000" cy="48577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305300" y="6080294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Concord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769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153400" cy="715962"/>
          </a:xfrm>
        </p:spPr>
        <p:txBody>
          <a:bodyPr>
            <a:normAutofit/>
          </a:bodyPr>
          <a:lstStyle/>
          <a:p>
            <a:r>
              <a:rPr lang="en-US" sz="3800" dirty="0" smtClean="0"/>
              <a:t>What does the Council on Aging Offer?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990600"/>
            <a:ext cx="7790688" cy="5638800"/>
          </a:xfrm>
        </p:spPr>
        <p:txBody>
          <a:bodyPr>
            <a:normAutofit fontScale="32500" lnSpcReduction="20000"/>
          </a:bodyPr>
          <a:lstStyle/>
          <a:p>
            <a:pPr marL="82296" indent="0">
              <a:buNone/>
            </a:pPr>
            <a:r>
              <a:rPr lang="en-US" sz="7400" b="1" u="sng" dirty="0" smtClean="0">
                <a:solidFill>
                  <a:schemeClr val="tx2"/>
                </a:solidFill>
              </a:rPr>
              <a:t>Activities</a:t>
            </a:r>
          </a:p>
          <a:p>
            <a:r>
              <a:rPr lang="en-US" sz="5500" b="1" dirty="0" smtClean="0">
                <a:solidFill>
                  <a:schemeClr val="tx2"/>
                </a:solidFill>
              </a:rPr>
              <a:t>Interest and discussion groups-languages, nutrition, handwork, </a:t>
            </a:r>
          </a:p>
          <a:p>
            <a:pPr marL="82296" indent="0">
              <a:buNone/>
            </a:pPr>
            <a:r>
              <a:rPr lang="en-US" sz="5500" b="1" dirty="0">
                <a:solidFill>
                  <a:schemeClr val="tx2"/>
                </a:solidFill>
              </a:rPr>
              <a:t>	</a:t>
            </a:r>
            <a:r>
              <a:rPr lang="en-US" sz="5500" b="1" dirty="0" smtClean="0">
                <a:solidFill>
                  <a:schemeClr val="tx2"/>
                </a:solidFill>
              </a:rPr>
              <a:t>de-cluttering, current events, and more</a:t>
            </a:r>
          </a:p>
          <a:p>
            <a:r>
              <a:rPr lang="en-US" sz="5500" b="1" dirty="0" smtClean="0">
                <a:solidFill>
                  <a:schemeClr val="tx2"/>
                </a:solidFill>
              </a:rPr>
              <a:t>Social events</a:t>
            </a:r>
          </a:p>
          <a:p>
            <a:r>
              <a:rPr lang="en-US" sz="5500" b="1" dirty="0" smtClean="0">
                <a:solidFill>
                  <a:schemeClr val="tx2"/>
                </a:solidFill>
              </a:rPr>
              <a:t>Support groups</a:t>
            </a:r>
          </a:p>
          <a:p>
            <a:r>
              <a:rPr lang="en-US" sz="5500" b="1" dirty="0" smtClean="0">
                <a:solidFill>
                  <a:schemeClr val="tx2"/>
                </a:solidFill>
              </a:rPr>
              <a:t>Lectures on the humanities, health, legal issues, caregiving, benefits, 	and more</a:t>
            </a:r>
          </a:p>
          <a:p>
            <a:r>
              <a:rPr lang="en-US" sz="5500" b="1" dirty="0" smtClean="0">
                <a:solidFill>
                  <a:schemeClr val="tx2"/>
                </a:solidFill>
              </a:rPr>
              <a:t>Fitness, Tai Chi, Yoga, Tai Chi, line dancing classes</a:t>
            </a:r>
          </a:p>
          <a:p>
            <a:r>
              <a:rPr lang="en-US" sz="5500" b="1" dirty="0" smtClean="0">
                <a:solidFill>
                  <a:schemeClr val="tx2"/>
                </a:solidFill>
              </a:rPr>
              <a:t>Art exhibits, classes and workshops; crafts workshops</a:t>
            </a:r>
          </a:p>
          <a:p>
            <a:r>
              <a:rPr lang="en-US" sz="5500" b="1" dirty="0" smtClean="0">
                <a:solidFill>
                  <a:schemeClr val="tx2"/>
                </a:solidFill>
              </a:rPr>
              <a:t>Day trips to cultural, historical and other sites</a:t>
            </a:r>
          </a:p>
          <a:p>
            <a:r>
              <a:rPr lang="en-US" sz="5500" b="1" dirty="0" smtClean="0">
                <a:solidFill>
                  <a:schemeClr val="tx2"/>
                </a:solidFill>
              </a:rPr>
              <a:t>Concerts- jazz, classical, modern</a:t>
            </a:r>
          </a:p>
          <a:p>
            <a:r>
              <a:rPr lang="en-US" sz="5500" b="1" dirty="0" smtClean="0">
                <a:solidFill>
                  <a:schemeClr val="tx2"/>
                </a:solidFill>
              </a:rPr>
              <a:t>Sing-alongs and piano duet-playing</a:t>
            </a:r>
          </a:p>
          <a:p>
            <a:r>
              <a:rPr lang="en-US" sz="5500" b="1" dirty="0" smtClean="0">
                <a:solidFill>
                  <a:schemeClr val="tx2"/>
                </a:solidFill>
              </a:rPr>
              <a:t>Holistic health groups – meditation, mind-body wellness</a:t>
            </a:r>
          </a:p>
          <a:p>
            <a:r>
              <a:rPr lang="en-US" sz="5500" b="1" dirty="0" smtClean="0">
                <a:solidFill>
                  <a:schemeClr val="tx2"/>
                </a:solidFill>
              </a:rPr>
              <a:t>Monthly luncheons at St. Anne’s</a:t>
            </a:r>
          </a:p>
          <a:p>
            <a:r>
              <a:rPr lang="en-US" sz="5500" b="1" dirty="0" smtClean="0">
                <a:solidFill>
                  <a:schemeClr val="tx2"/>
                </a:solidFill>
              </a:rPr>
              <a:t>Movies – current features, documentaries, foreign</a:t>
            </a:r>
          </a:p>
          <a:p>
            <a:r>
              <a:rPr lang="en-US" sz="5500" b="1" dirty="0" smtClean="0">
                <a:solidFill>
                  <a:schemeClr val="tx2"/>
                </a:solidFill>
              </a:rPr>
              <a:t>Games – bridge, </a:t>
            </a:r>
            <a:r>
              <a:rPr lang="en-US" sz="5500" b="1" dirty="0" err="1" smtClean="0">
                <a:solidFill>
                  <a:schemeClr val="tx2"/>
                </a:solidFill>
              </a:rPr>
              <a:t>Mah</a:t>
            </a:r>
            <a:r>
              <a:rPr lang="en-US" sz="5500" b="1" dirty="0" smtClean="0">
                <a:solidFill>
                  <a:schemeClr val="tx2"/>
                </a:solidFill>
              </a:rPr>
              <a:t> </a:t>
            </a:r>
            <a:r>
              <a:rPr lang="en-US" sz="5500" b="1" dirty="0" err="1" smtClean="0">
                <a:solidFill>
                  <a:schemeClr val="tx2"/>
                </a:solidFill>
              </a:rPr>
              <a:t>Jongg</a:t>
            </a:r>
            <a:endParaRPr lang="en-US" sz="5500" b="1" dirty="0" smtClean="0">
              <a:solidFill>
                <a:schemeClr val="tx2"/>
              </a:solidFill>
            </a:endParaRPr>
          </a:p>
          <a:p>
            <a:r>
              <a:rPr lang="en-US" sz="5500" b="1" dirty="0" smtClean="0">
                <a:solidFill>
                  <a:schemeClr val="tx2"/>
                </a:solidFill>
              </a:rPr>
              <a:t>Music appreciation classes</a:t>
            </a:r>
          </a:p>
          <a:p>
            <a:r>
              <a:rPr lang="en-US" sz="5500" b="1" dirty="0" smtClean="0">
                <a:solidFill>
                  <a:schemeClr val="tx2"/>
                </a:solidFill>
              </a:rPr>
              <a:t>Wellness for all ages and podiatry clinics</a:t>
            </a:r>
          </a:p>
          <a:p>
            <a:r>
              <a:rPr lang="en-US" sz="5500" b="1" dirty="0" smtClean="0">
                <a:solidFill>
                  <a:schemeClr val="tx2"/>
                </a:solidFill>
              </a:rPr>
              <a:t>Computer classes and tutoring</a:t>
            </a:r>
          </a:p>
          <a:p>
            <a:endParaRPr lang="en-US" b="1" dirty="0" smtClean="0">
              <a:solidFill>
                <a:schemeClr val="tx2"/>
              </a:solidFill>
            </a:endParaRPr>
          </a:p>
          <a:p>
            <a:endParaRPr lang="en-US" b="1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0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478280"/>
          </a:xfrm>
        </p:spPr>
        <p:txBody>
          <a:bodyPr>
            <a:normAutofit fontScale="90000"/>
          </a:bodyPr>
          <a:lstStyle/>
          <a:p>
            <a:r>
              <a:rPr lang="en-US" dirty="0"/>
              <a:t>5</a:t>
            </a:r>
            <a:r>
              <a:rPr lang="en-US" dirty="0" smtClean="0"/>
              <a:t>. Spaces that encourage social interaction and community building</a:t>
            </a:r>
            <a:endParaRPr lang="en-US" dirty="0"/>
          </a:p>
        </p:txBody>
      </p:sp>
      <p:pic>
        <p:nvPicPr>
          <p:cNvPr id="3" name="Picture 4" descr="C:\Users\bottumc\Desktop\Bemis Video\13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3171119" cy="237915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:\In progress\New Space\OtherCOAs\Bedford\kitchentab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70"/>
          <a:stretch/>
        </p:blipFill>
        <p:spPr bwMode="auto">
          <a:xfrm>
            <a:off x="5032684" y="1744787"/>
            <a:ext cx="3730316" cy="267481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:\In progress\New Space\OtherCOAs\Weston\socialspa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026" y="3657600"/>
            <a:ext cx="3920816" cy="294061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4131751"/>
            <a:ext cx="1681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Belmont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15200" y="4419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Bedford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97842" y="5943600"/>
            <a:ext cx="1865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Weston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8080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91440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6</a:t>
            </a:r>
            <a:r>
              <a:rPr lang="en-US" dirty="0" smtClean="0"/>
              <a:t>. Rooms the right size and designed to be flexible, yet still meet the requirements of the activities held in them.</a:t>
            </a:r>
            <a:endParaRPr lang="en-US" dirty="0"/>
          </a:p>
        </p:txBody>
      </p:sp>
      <p:pic>
        <p:nvPicPr>
          <p:cNvPr id="3" name="Picture 2" descr="reception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52482"/>
            <a:ext cx="3759199" cy="281939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00"/>
            <a:ext cx="3757706" cy="28193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588530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Weston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12753" y="5885309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Belmont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2412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ottumc\Desktop\fitn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457200"/>
            <a:ext cx="4191001" cy="314283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U:\In progress\New Space\OtherCOAs\Bedford\computerlibra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4345132"/>
            <a:ext cx="3810000" cy="1903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bottumc\Desktop\brid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61" y="457200"/>
            <a:ext cx="3048000" cy="22859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425" y="3429000"/>
            <a:ext cx="3250336" cy="2438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3600034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Belmont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274519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Belmont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28012" y="588981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Belmont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14599" y="623493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Bedford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3172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:\In progress\New Space\OtherCOAs\Bedford\presentation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304800"/>
            <a:ext cx="3454400" cy="25908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U:\In progress\New Space\OtherCOAs\Natick COA\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799"/>
            <a:ext cx="3536644" cy="265248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:\In progress\New Space\OtherCOAs\Natick COA\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3505201"/>
            <a:ext cx="3556000" cy="2667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iftshop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22" y="3505200"/>
            <a:ext cx="3536645" cy="26490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2200" y="2895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Bedford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77000" y="6172201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Concord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11400" y="617288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Sudbury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85144" y="2966951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Natick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2976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6200"/>
            <a:ext cx="7714488" cy="1143000"/>
          </a:xfrm>
        </p:spPr>
        <p:txBody>
          <a:bodyPr/>
          <a:lstStyle/>
          <a:p>
            <a:r>
              <a:rPr lang="en-US" dirty="0" smtClean="0"/>
              <a:t>Community Use of Town Spaces</a:t>
            </a:r>
            <a:endParaRPr lang="en-US" dirty="0"/>
          </a:p>
        </p:txBody>
      </p:sp>
      <p:pic>
        <p:nvPicPr>
          <p:cNvPr id="5" name="Picture 7" descr="IMG_1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95" y="1219200"/>
            <a:ext cx="4165601" cy="3124200"/>
          </a:xfrm>
          <a:prstGeom prst="rect">
            <a:avLst/>
          </a:prstGeom>
          <a:noFill/>
          <a:ln w="38100" cap="rnd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505200"/>
            <a:ext cx="4537074" cy="30058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C:\Users\bottumc\Desktop\CCSC Programs\VIDEO\Carolyn photos\LOB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3886200" cy="29146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37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28601"/>
            <a:ext cx="7924800" cy="5257799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>
                <a:solidFill>
                  <a:schemeClr val="tx2"/>
                </a:solidFill>
              </a:rPr>
              <a:t>In FY 2013, the Bemis Hall Upstairs was in use 154 out of 303 days, September through June (July and August are too hot to use the upstairs)</a:t>
            </a:r>
          </a:p>
          <a:p>
            <a:r>
              <a:rPr lang="en-US" sz="2600" dirty="0" smtClean="0">
                <a:solidFill>
                  <a:schemeClr val="tx2"/>
                </a:solidFill>
              </a:rPr>
              <a:t>5 </a:t>
            </a:r>
            <a:r>
              <a:rPr lang="en-US" sz="2600" dirty="0" smtClean="0">
                <a:solidFill>
                  <a:schemeClr val="tx2"/>
                </a:solidFill>
              </a:rPr>
              <a:t>departments</a:t>
            </a:r>
            <a:r>
              <a:rPr lang="en-US" sz="2600" dirty="0" smtClean="0">
                <a:solidFill>
                  <a:schemeClr val="tx2"/>
                </a:solidFill>
              </a:rPr>
              <a:t>, 19 community </a:t>
            </a:r>
            <a:r>
              <a:rPr lang="en-US" sz="2600" dirty="0" smtClean="0">
                <a:solidFill>
                  <a:schemeClr val="tx2"/>
                </a:solidFill>
              </a:rPr>
              <a:t>orgs, </a:t>
            </a:r>
            <a:r>
              <a:rPr lang="en-US" sz="2600" dirty="0" smtClean="0">
                <a:solidFill>
                  <a:schemeClr val="tx2"/>
                </a:solidFill>
              </a:rPr>
              <a:t>10 residents</a:t>
            </a:r>
          </a:p>
          <a:p>
            <a:r>
              <a:rPr lang="en-US" sz="2600" dirty="0" smtClean="0">
                <a:solidFill>
                  <a:schemeClr val="tx2"/>
                </a:solidFill>
              </a:rPr>
              <a:t>Classes, workshops, lectures, plays, </a:t>
            </a:r>
            <a:r>
              <a:rPr lang="en-US" sz="2600" dirty="0" smtClean="0">
                <a:solidFill>
                  <a:schemeClr val="tx2"/>
                </a:solidFill>
              </a:rPr>
              <a:t>concerts, </a:t>
            </a:r>
            <a:r>
              <a:rPr lang="en-US" sz="2600" dirty="0" smtClean="0">
                <a:solidFill>
                  <a:schemeClr val="tx2"/>
                </a:solidFill>
              </a:rPr>
              <a:t>parties, memorial services, meetings, fundraisers</a:t>
            </a:r>
          </a:p>
          <a:p>
            <a:r>
              <a:rPr lang="en-US" sz="2600" dirty="0" smtClean="0">
                <a:solidFill>
                  <a:schemeClr val="tx2"/>
                </a:solidFill>
              </a:rPr>
              <a:t>The School Campus </a:t>
            </a:r>
            <a:r>
              <a:rPr lang="en-US" sz="2600" dirty="0" smtClean="0">
                <a:solidFill>
                  <a:schemeClr val="tx2"/>
                </a:solidFill>
              </a:rPr>
              <a:t>provides </a:t>
            </a:r>
            <a:r>
              <a:rPr lang="en-US" sz="2600" dirty="0" smtClean="0">
                <a:solidFill>
                  <a:schemeClr val="tx2"/>
                </a:solidFill>
              </a:rPr>
              <a:t>space to many </a:t>
            </a:r>
            <a:r>
              <a:rPr lang="en-US" sz="2600" dirty="0" smtClean="0">
                <a:solidFill>
                  <a:schemeClr val="tx2"/>
                </a:solidFill>
              </a:rPr>
              <a:t>organizations </a:t>
            </a:r>
            <a:r>
              <a:rPr lang="en-US" sz="2600" dirty="0" smtClean="0">
                <a:solidFill>
                  <a:schemeClr val="tx2"/>
                </a:solidFill>
              </a:rPr>
              <a:t>including youth </a:t>
            </a:r>
            <a:r>
              <a:rPr lang="en-US" sz="2600" dirty="0" smtClean="0">
                <a:solidFill>
                  <a:schemeClr val="tx2"/>
                </a:solidFill>
              </a:rPr>
              <a:t>soccer, scouts</a:t>
            </a:r>
            <a:r>
              <a:rPr lang="en-US" sz="2600" dirty="0" smtClean="0">
                <a:solidFill>
                  <a:schemeClr val="tx2"/>
                </a:solidFill>
              </a:rPr>
              <a:t>, </a:t>
            </a:r>
            <a:r>
              <a:rPr lang="en-US" sz="2600" dirty="0" smtClean="0">
                <a:solidFill>
                  <a:schemeClr val="tx2"/>
                </a:solidFill>
              </a:rPr>
              <a:t>music </a:t>
            </a:r>
            <a:r>
              <a:rPr lang="en-US" sz="2600" dirty="0" smtClean="0">
                <a:solidFill>
                  <a:schemeClr val="tx2"/>
                </a:solidFill>
              </a:rPr>
              <a:t>lessons, the PTO and the LFA</a:t>
            </a:r>
          </a:p>
          <a:p>
            <a:r>
              <a:rPr lang="en-US" sz="2600" dirty="0" smtClean="0">
                <a:solidFill>
                  <a:schemeClr val="tx2"/>
                </a:solidFill>
              </a:rPr>
              <a:t>The Hartwell Pods </a:t>
            </a:r>
            <a:r>
              <a:rPr lang="en-US" sz="2600" dirty="0" smtClean="0">
                <a:solidFill>
                  <a:schemeClr val="tx2"/>
                </a:solidFill>
              </a:rPr>
              <a:t>provide </a:t>
            </a:r>
            <a:r>
              <a:rPr lang="en-US" sz="2600" dirty="0" smtClean="0">
                <a:solidFill>
                  <a:schemeClr val="tx2"/>
                </a:solidFill>
              </a:rPr>
              <a:t>program and storage space for the K-8 and Pre School, PRD, LEAP, and Magic </a:t>
            </a:r>
            <a:r>
              <a:rPr lang="en-US" sz="2600" dirty="0" smtClean="0">
                <a:solidFill>
                  <a:schemeClr val="tx2"/>
                </a:solidFill>
              </a:rPr>
              <a:t>Garden</a:t>
            </a:r>
          </a:p>
          <a:p>
            <a:r>
              <a:rPr lang="en-US" sz="2600" dirty="0" smtClean="0">
                <a:solidFill>
                  <a:schemeClr val="tx2"/>
                </a:solidFill>
              </a:rPr>
              <a:t>The </a:t>
            </a:r>
            <a:r>
              <a:rPr lang="en-US" sz="2600" dirty="0">
                <a:solidFill>
                  <a:schemeClr val="tx2"/>
                </a:solidFill>
              </a:rPr>
              <a:t>Bemis basement is </a:t>
            </a:r>
            <a:r>
              <a:rPr lang="en-US" sz="2600" dirty="0" smtClean="0">
                <a:solidFill>
                  <a:schemeClr val="tx2"/>
                </a:solidFill>
              </a:rPr>
              <a:t>used </a:t>
            </a:r>
            <a:r>
              <a:rPr lang="en-US" sz="2600" dirty="0">
                <a:solidFill>
                  <a:schemeClr val="tx2"/>
                </a:solidFill>
              </a:rPr>
              <a:t>by the COA, Friends of the COA, Friends of the Library, Historical Society, Minute Men, Celebrations Committee and the Garden Club for storage and book sales</a:t>
            </a:r>
            <a:r>
              <a:rPr lang="en-US" sz="2600" dirty="0" smtClean="0">
                <a:solidFill>
                  <a:schemeClr val="tx2"/>
                </a:solidFill>
              </a:rPr>
              <a:t>.</a:t>
            </a:r>
            <a:endParaRPr lang="en-US" sz="2600" dirty="0">
              <a:solidFill>
                <a:schemeClr val="tx2"/>
              </a:solidFill>
            </a:endParaRPr>
          </a:p>
        </p:txBody>
      </p:sp>
      <p:pic>
        <p:nvPicPr>
          <p:cNvPr id="4" name="Picture 2" descr="U:\In progress\New Space\Bemis basement\P1030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00600"/>
            <a:ext cx="1905000" cy="1905000"/>
          </a:xfrm>
          <a:prstGeom prst="rect">
            <a:avLst/>
          </a:prstGeom>
          <a:noFill/>
          <a:ln w="38100" cap="rnd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U:\In progress\New Space\Bemis basement\P10302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00600"/>
            <a:ext cx="1905001" cy="1905001"/>
          </a:xfrm>
          <a:prstGeom prst="rect">
            <a:avLst/>
          </a:prstGeom>
          <a:noFill/>
          <a:ln w="38100" cap="rnd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28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35608" y="918864"/>
            <a:ext cx="7498080" cy="532953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Information and referral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Assistance in arranging services and care management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Caregiver counseling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Transportation to medical appointments and other essential destinations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Medical equipment loan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Emergency financial assistance for all ages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Home safety checks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Help getting benefits for all ages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Minuteman SHINE health benefits counseling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Veterans counseling with Veterans Services Officer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File of Life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AARP/IRS Tax Aide program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Friendly Visiting</a:t>
            </a:r>
          </a:p>
          <a:p>
            <a:pPr marL="82296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457199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tx2"/>
                </a:solidFill>
              </a:rPr>
              <a:t>Social and Other Individual Services</a:t>
            </a:r>
            <a:endParaRPr lang="en-US" sz="2400" b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35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1668600" y="110032800"/>
            <a:ext cx="7229475" cy="81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The Hartwell Pods were constructed in the late 1950’s as temporary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classrooms.  They became available to the community in 1996 upon completion of the school “link” project, when the schools moved out of them.</a:t>
            </a:r>
            <a:endParaRPr kumimoji="0" lang="en-US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7" name="Picture 9" descr="photo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8401050"/>
            <a:ext cx="4303712" cy="5738813"/>
          </a:xfrm>
          <a:prstGeom prst="rect">
            <a:avLst/>
          </a:prstGeom>
          <a:noFill/>
          <a:ln w="63500" cap="rnd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8" name="Picture 10" descr="photo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7900" y="8281988"/>
            <a:ext cx="4994275" cy="6657975"/>
          </a:xfrm>
          <a:prstGeom prst="rect">
            <a:avLst/>
          </a:prstGeom>
          <a:noFill/>
          <a:ln w="63500" cap="rnd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60" name="Picture 12" descr="Hartwell Stitched (Model Base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05" b="20256"/>
          <a:stretch>
            <a:fillRect/>
          </a:stretch>
        </p:blipFill>
        <p:spPr bwMode="auto">
          <a:xfrm>
            <a:off x="5181600" y="381000"/>
            <a:ext cx="3689425" cy="3776920"/>
          </a:xfrm>
          <a:prstGeom prst="rect">
            <a:avLst/>
          </a:prstGeom>
          <a:noFill/>
          <a:ln w="38100" cap="rnd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61" name="Picture 13" descr="IMG_10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50" y="-6048375"/>
            <a:ext cx="5143500" cy="3857625"/>
          </a:xfrm>
          <a:prstGeom prst="rect">
            <a:avLst/>
          </a:prstGeom>
          <a:noFill/>
          <a:ln w="63500" cap="rnd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084729" y="165847"/>
            <a:ext cx="3678237" cy="6463553"/>
          </a:xfrm>
        </p:spPr>
        <p:txBody>
          <a:bodyPr>
            <a:noAutofit/>
          </a:bodyPr>
          <a:lstStyle/>
          <a:p>
            <a:r>
              <a:rPr lang="en-US" sz="2400" dirty="0" smtClean="0">
                <a:effectLst/>
              </a:rPr>
              <a:t>The Hartwell Pods were constructed in the late 1950’s as temporary classrooms. </a:t>
            </a:r>
            <a:br>
              <a:rPr lang="en-US" sz="2400" dirty="0" smtClean="0">
                <a:effectLst/>
              </a:rPr>
            </a:br>
            <a:r>
              <a:rPr lang="en-US" sz="2400" dirty="0" smtClean="0">
                <a:effectLst/>
              </a:rPr>
              <a:t> </a:t>
            </a:r>
            <a:br>
              <a:rPr lang="en-US" sz="2400" dirty="0" smtClean="0">
                <a:effectLst/>
              </a:rPr>
            </a:br>
            <a:r>
              <a:rPr lang="en-US" sz="2400" dirty="0" smtClean="0">
                <a:effectLst/>
              </a:rPr>
              <a:t>Classrooms moved </a:t>
            </a:r>
            <a:br>
              <a:rPr lang="en-US" sz="2400" dirty="0" smtClean="0">
                <a:effectLst/>
              </a:rPr>
            </a:br>
            <a:r>
              <a:rPr lang="en-US" sz="2400" dirty="0" smtClean="0">
                <a:effectLst/>
              </a:rPr>
              <a:t>out in 1996 when the schools expanded the Smith &amp; Brooks Buildings with the “link project”. </a:t>
            </a:r>
            <a:r>
              <a:rPr lang="en-US" sz="2400" dirty="0" smtClean="0">
                <a:effectLst/>
              </a:rPr>
              <a:t/>
            </a:r>
            <a:br>
              <a:rPr lang="en-US" sz="2400" dirty="0" smtClean="0">
                <a:effectLst/>
              </a:rPr>
            </a:br>
            <a:r>
              <a:rPr lang="en-US" sz="2400" dirty="0">
                <a:effectLst/>
              </a:rPr>
              <a:t/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Parks and Recreation Office moved from Bemis Hall to the Hartwell Campus in 1998 and began programming in the available spaces. </a:t>
            </a:r>
            <a:endParaRPr lang="en-US" sz="2400" dirty="0">
              <a:effectLst/>
            </a:endParaRPr>
          </a:p>
        </p:txBody>
      </p:sp>
      <p:pic>
        <p:nvPicPr>
          <p:cNvPr id="8" name="Picture 14" descr="IMG_10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48" y="990600"/>
            <a:ext cx="2212975" cy="1659732"/>
          </a:xfrm>
          <a:prstGeom prst="rect">
            <a:avLst/>
          </a:prstGeom>
          <a:noFill/>
          <a:ln w="38100" cap="rnd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" name="Picture 8" descr="Pictur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 r="16193"/>
          <a:stretch>
            <a:fillRect/>
          </a:stretch>
        </p:blipFill>
        <p:spPr bwMode="auto">
          <a:xfrm>
            <a:off x="7012865" y="2743200"/>
            <a:ext cx="2003822" cy="2671763"/>
          </a:xfrm>
          <a:prstGeom prst="rect">
            <a:avLst/>
          </a:prstGeom>
          <a:noFill/>
          <a:ln w="38100" cap="rnd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" name="Picture 11" descr="IMG_10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36" y="4572000"/>
            <a:ext cx="2648690" cy="1986098"/>
          </a:xfrm>
          <a:prstGeom prst="rect">
            <a:avLst/>
          </a:prstGeom>
          <a:noFill/>
          <a:ln w="38100" cap="rnd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49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photo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15917"/>
            <a:ext cx="2550843" cy="3401437"/>
          </a:xfrm>
          <a:prstGeom prst="rect">
            <a:avLst/>
          </a:prstGeom>
          <a:noFill/>
          <a:ln w="63500" cap="rnd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8" name="Picture 15" descr="photo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6094" y="228600"/>
            <a:ext cx="2657145" cy="3542296"/>
          </a:xfrm>
          <a:prstGeom prst="rect">
            <a:avLst/>
          </a:prstGeom>
          <a:noFill/>
          <a:ln w="63500" cap="rnd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0999" y="215153"/>
            <a:ext cx="4608243" cy="284292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Pods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 to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effectLst/>
              </a:rPr>
              <a:t>-</a:t>
            </a:r>
            <a:r>
              <a:rPr lang="en-US" sz="3200" dirty="0" smtClean="0">
                <a:effectLst/>
              </a:rPr>
              <a:t>Parks </a:t>
            </a:r>
            <a:r>
              <a:rPr lang="en-US" sz="3200" dirty="0">
                <a:effectLst/>
              </a:rPr>
              <a:t>and </a:t>
            </a:r>
            <a:r>
              <a:rPr lang="en-US" sz="3200" dirty="0" smtClean="0">
                <a:effectLst/>
              </a:rPr>
              <a:t>Recreation</a:t>
            </a:r>
            <a:br>
              <a:rPr lang="en-US" sz="3200" dirty="0" smtClean="0">
                <a:effectLst/>
              </a:rPr>
            </a:br>
            <a:r>
              <a:rPr lang="en-US" sz="3200" dirty="0" smtClean="0">
                <a:effectLst/>
              </a:rPr>
              <a:t>-Lincoln School Maintenance</a:t>
            </a:r>
            <a:br>
              <a:rPr lang="en-US" sz="3200" dirty="0" smtClean="0">
                <a:effectLst/>
              </a:rPr>
            </a:br>
            <a:r>
              <a:rPr lang="en-US" sz="3200" dirty="0" smtClean="0">
                <a:effectLst/>
              </a:rPr>
              <a:t>-LEAP Afterschool Program  </a:t>
            </a:r>
            <a:endParaRPr lang="en-US" sz="2800" dirty="0">
              <a:effectLst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23290" y="3505199"/>
            <a:ext cx="5506110" cy="3179389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rovide Space for</a:t>
            </a:r>
          </a:p>
          <a:p>
            <a:r>
              <a:rPr lang="en-US" sz="3300" dirty="0" smtClean="0">
                <a:effectLst/>
              </a:rPr>
              <a:t>-Lincoln </a:t>
            </a:r>
            <a:r>
              <a:rPr lang="en-US" sz="3300" dirty="0">
                <a:effectLst/>
              </a:rPr>
              <a:t>Preschool </a:t>
            </a:r>
          </a:p>
          <a:p>
            <a:r>
              <a:rPr lang="en-US" sz="3300" dirty="0" smtClean="0">
                <a:effectLst/>
              </a:rPr>
              <a:t>-Lincoln </a:t>
            </a:r>
            <a:r>
              <a:rPr lang="en-US" sz="3300" dirty="0">
                <a:effectLst/>
              </a:rPr>
              <a:t>K-8 </a:t>
            </a:r>
            <a:r>
              <a:rPr lang="en-US" sz="3300" dirty="0" smtClean="0">
                <a:effectLst/>
              </a:rPr>
              <a:t>School</a:t>
            </a:r>
          </a:p>
          <a:p>
            <a:r>
              <a:rPr lang="en-US" sz="3300" dirty="0" smtClean="0">
                <a:effectLst/>
              </a:rPr>
              <a:t>-Magic </a:t>
            </a:r>
            <a:r>
              <a:rPr lang="en-US" sz="3300" dirty="0">
                <a:effectLst/>
              </a:rPr>
              <a:t>Garden </a:t>
            </a:r>
            <a:r>
              <a:rPr lang="en-US" sz="3300" dirty="0" smtClean="0">
                <a:effectLst/>
              </a:rPr>
              <a:t>Preschool</a:t>
            </a:r>
          </a:p>
          <a:p>
            <a:r>
              <a:rPr lang="en-US" sz="3300" dirty="0" smtClean="0">
                <a:effectLst/>
              </a:rPr>
              <a:t>-Various community groups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310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Ballfield Road Camp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7848600" cy="55382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4200" y="2514600"/>
            <a:ext cx="457200" cy="228600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086600" y="3073909"/>
            <a:ext cx="228600" cy="507491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43000" y="6019800"/>
            <a:ext cx="2438400" cy="507491"/>
          </a:xfrm>
          <a:prstGeom prst="rect">
            <a:avLst/>
          </a:prstGeom>
          <a:solidFill>
            <a:srgbClr val="C0000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PRD HOME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467946">
            <a:off x="4418810" y="2423086"/>
            <a:ext cx="1542268" cy="788894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427795">
            <a:off x="4429711" y="3312950"/>
            <a:ext cx="1290352" cy="645399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92465" y="2420501"/>
            <a:ext cx="498335" cy="1008499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21214367">
            <a:off x="2630243" y="5182571"/>
            <a:ext cx="956562" cy="532381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0770943">
            <a:off x="4472220" y="4551990"/>
            <a:ext cx="597377" cy="513027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12028" y="4449936"/>
            <a:ext cx="597377" cy="513027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09405" y="685800"/>
            <a:ext cx="597377" cy="685800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/>
          <p:cNvSpPr/>
          <p:nvPr/>
        </p:nvSpPr>
        <p:spPr>
          <a:xfrm flipV="1">
            <a:off x="7310716" y="228600"/>
            <a:ext cx="1299884" cy="457200"/>
          </a:xfrm>
          <a:prstGeom prst="triangle">
            <a:avLst>
              <a:gd name="adj" fmla="val 78966"/>
            </a:avLst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40065" y="1705419"/>
            <a:ext cx="803135" cy="656781"/>
          </a:xfrm>
          <a:prstGeom prst="ellipse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995698" y="3458019"/>
            <a:ext cx="671302" cy="656781"/>
          </a:xfrm>
          <a:prstGeom prst="ellipse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10800000">
            <a:off x="7086600" y="304800"/>
            <a:ext cx="457200" cy="723900"/>
          </a:xfrm>
          <a:prstGeom prst="downArrow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10800000">
            <a:off x="6629400" y="281268"/>
            <a:ext cx="457200" cy="723900"/>
          </a:xfrm>
          <a:prstGeom prst="downArrow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796800" y="6053020"/>
            <a:ext cx="2527799" cy="474271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PRD FACILITIES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667500" y="4035933"/>
            <a:ext cx="266700" cy="41400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592697" y="2467978"/>
            <a:ext cx="266700" cy="53771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057898" y="614697"/>
            <a:ext cx="571501" cy="52830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074887" y="614697"/>
            <a:ext cx="680241" cy="75690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63450" y="1498417"/>
            <a:ext cx="603750" cy="41400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354531">
            <a:off x="2975174" y="2817533"/>
            <a:ext cx="377626" cy="559707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419600" y="1219200"/>
            <a:ext cx="703738" cy="20700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630520" y="6019800"/>
            <a:ext cx="2361079" cy="50749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PRD ACCESS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270709">
            <a:off x="2866936" y="1026789"/>
            <a:ext cx="498335" cy="1201209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309332">
            <a:off x="2674070" y="3634448"/>
            <a:ext cx="498335" cy="480731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143000" y="60198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Ballfield</a:t>
            </a:r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Road Campus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127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315200" cy="6172200"/>
          </a:xfrm>
        </p:spPr>
        <p:txBody>
          <a:bodyPr>
            <a:normAutofit fontScale="90000"/>
          </a:bodyPr>
          <a:lstStyle/>
          <a:p>
            <a:r>
              <a:rPr lang="en-US" sz="3700" b="1" dirty="0" smtClean="0"/>
              <a:t>Participation in the Past 12 Months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dirty="0" smtClean="0">
                <a:effectLst/>
              </a:rPr>
              <a:t>Number of Individual Participants - 1,500</a:t>
            </a:r>
            <a:r>
              <a:rPr lang="en-US" sz="3100" dirty="0">
                <a:effectLst/>
              </a:rPr>
              <a:t/>
            </a:r>
            <a:br>
              <a:rPr lang="en-US" sz="3100" dirty="0">
                <a:effectLst/>
              </a:rPr>
            </a:br>
            <a:r>
              <a:rPr lang="en-US" sz="3100" dirty="0" smtClean="0">
                <a:effectLst/>
              </a:rPr>
              <a:t>Number of Participants in All Activities - 3,500</a:t>
            </a:r>
            <a:br>
              <a:rPr lang="en-US" sz="3100" dirty="0" smtClean="0">
                <a:effectLst/>
              </a:rPr>
            </a:br>
            <a:r>
              <a:rPr lang="en-US" sz="3100" dirty="0" smtClean="0">
                <a:effectLst/>
              </a:rPr>
              <a:t>Number of Programs and Events Offered – 100+</a:t>
            </a:r>
            <a:br>
              <a:rPr lang="en-US" sz="3100" dirty="0" smtClean="0">
                <a:effectLst/>
              </a:rPr>
            </a:br>
            <a:r>
              <a:rPr lang="en-US" sz="3100" dirty="0" smtClean="0">
                <a:effectLst/>
              </a:rPr>
              <a:t>Our Youngest Participant – 8 months old</a:t>
            </a:r>
            <a:br>
              <a:rPr lang="en-US" sz="3100" dirty="0" smtClean="0">
                <a:effectLst/>
              </a:rPr>
            </a:br>
            <a:r>
              <a:rPr lang="en-US" sz="3100" dirty="0" smtClean="0">
                <a:effectLst/>
              </a:rPr>
              <a:t>Our Most Senior Participant – 93 years old</a:t>
            </a:r>
            <a:br>
              <a:rPr lang="en-US" sz="3100" dirty="0" smtClean="0">
                <a:effectLst/>
              </a:rPr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700" b="1" dirty="0" smtClean="0"/>
              <a:t>Staffing 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>
                <a:effectLst/>
              </a:rPr>
              <a:t>Year Round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dirty="0" smtClean="0">
                <a:effectLst/>
              </a:rPr>
              <a:t>2 Full Time  / 1 </a:t>
            </a:r>
            <a:r>
              <a:rPr lang="en-US" sz="3100" dirty="0">
                <a:effectLst/>
              </a:rPr>
              <a:t>P</a:t>
            </a:r>
            <a:r>
              <a:rPr lang="en-US" sz="3100" dirty="0" smtClean="0">
                <a:effectLst/>
              </a:rPr>
              <a:t>art </a:t>
            </a:r>
            <a:r>
              <a:rPr lang="en-US" sz="3100" dirty="0">
                <a:effectLst/>
              </a:rPr>
              <a:t>T</a:t>
            </a:r>
            <a:r>
              <a:rPr lang="en-US" sz="3100" dirty="0" smtClean="0">
                <a:effectLst/>
              </a:rPr>
              <a:t>ime 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>
                <a:effectLst/>
              </a:rPr>
              <a:t>Seasonal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dirty="0" smtClean="0">
                <a:effectLst/>
              </a:rPr>
              <a:t>App 55 staff between pool and camp staff</a:t>
            </a:r>
            <a:br>
              <a:rPr lang="en-US" sz="3100" dirty="0" smtClean="0">
                <a:effectLst/>
              </a:rPr>
            </a:br>
            <a:r>
              <a:rPr lang="en-US" sz="3100" dirty="0" smtClean="0">
                <a:effectLst/>
              </a:rPr>
              <a:t>App. 30 instructors</a:t>
            </a:r>
            <a:br>
              <a:rPr lang="en-US" sz="3100" dirty="0" smtClean="0">
                <a:effectLst/>
              </a:rPr>
            </a:br>
            <a:r>
              <a:rPr lang="en-US" sz="3100" dirty="0" smtClean="0">
                <a:effectLst/>
              </a:rPr>
              <a:t>Over 50 volunteers</a:t>
            </a:r>
            <a:r>
              <a:rPr lang="en-US" sz="2400" dirty="0" smtClean="0">
                <a:effectLst/>
              </a:rPr>
              <a:t/>
            </a:r>
            <a:br>
              <a:rPr lang="en-US" sz="2400" dirty="0" smtClean="0">
                <a:effectLst/>
              </a:rPr>
            </a:b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186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33682" y="564776"/>
            <a:ext cx="3805517" cy="636942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sz="2000" dirty="0" smtClean="0"/>
          </a:p>
          <a:p>
            <a:endParaRPr lang="en-US" sz="2000" dirty="0" smtClean="0"/>
          </a:p>
          <a:p>
            <a:endParaRPr lang="en-US" sz="24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177116" y="475129"/>
            <a:ext cx="3805517" cy="636942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sz="2000" dirty="0" smtClean="0"/>
          </a:p>
          <a:p>
            <a:endParaRPr lang="en-US" sz="2000" dirty="0" smtClean="0"/>
          </a:p>
          <a:p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336176"/>
            <a:ext cx="2788024" cy="6445624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9200" b="1" dirty="0" smtClean="0"/>
              <a:t>Youth Programs</a:t>
            </a:r>
          </a:p>
          <a:p>
            <a:r>
              <a:rPr lang="en-US" sz="7200" dirty="0">
                <a:effectLst/>
              </a:rPr>
              <a:t>Archery</a:t>
            </a:r>
          </a:p>
          <a:p>
            <a:r>
              <a:rPr lang="en-US" sz="7200" dirty="0">
                <a:effectLst/>
              </a:rPr>
              <a:t>Basketball Clinics</a:t>
            </a:r>
          </a:p>
          <a:p>
            <a:r>
              <a:rPr lang="en-US" sz="7200" dirty="0">
                <a:effectLst/>
              </a:rPr>
              <a:t>Music Together</a:t>
            </a:r>
          </a:p>
          <a:p>
            <a:r>
              <a:rPr lang="en-US" sz="7200" dirty="0">
                <a:effectLst/>
              </a:rPr>
              <a:t>Super Soccer Stars</a:t>
            </a:r>
          </a:p>
          <a:p>
            <a:r>
              <a:rPr lang="en-US" sz="7200" dirty="0">
                <a:effectLst/>
              </a:rPr>
              <a:t>Tri-Town Basketball League</a:t>
            </a:r>
          </a:p>
          <a:p>
            <a:r>
              <a:rPr lang="en-US" sz="7200" dirty="0">
                <a:effectLst/>
              </a:rPr>
              <a:t>Home Safety Training</a:t>
            </a:r>
          </a:p>
          <a:p>
            <a:r>
              <a:rPr lang="en-US" sz="7200" dirty="0">
                <a:effectLst/>
              </a:rPr>
              <a:t>Babysitter’s Training</a:t>
            </a:r>
          </a:p>
          <a:p>
            <a:r>
              <a:rPr lang="en-US" sz="7200" dirty="0">
                <a:effectLst/>
              </a:rPr>
              <a:t>Middle School Dances</a:t>
            </a:r>
          </a:p>
          <a:p>
            <a:r>
              <a:rPr lang="en-US" sz="7200" dirty="0">
                <a:effectLst/>
              </a:rPr>
              <a:t>Skiing &amp; Snowboarding Lessons</a:t>
            </a:r>
          </a:p>
          <a:p>
            <a:r>
              <a:rPr lang="en-US" sz="7200" dirty="0">
                <a:effectLst/>
              </a:rPr>
              <a:t>Sunday River Trip</a:t>
            </a:r>
          </a:p>
          <a:p>
            <a:r>
              <a:rPr lang="en-US" sz="7200" dirty="0" err="1">
                <a:effectLst/>
              </a:rPr>
              <a:t>Canobie</a:t>
            </a:r>
            <a:r>
              <a:rPr lang="en-US" sz="7200" dirty="0">
                <a:effectLst/>
              </a:rPr>
              <a:t> Lake Park Trips</a:t>
            </a:r>
          </a:p>
          <a:p>
            <a:r>
              <a:rPr lang="en-US" sz="7200" dirty="0">
                <a:effectLst/>
              </a:rPr>
              <a:t>Floor Hockey</a:t>
            </a:r>
          </a:p>
          <a:p>
            <a:r>
              <a:rPr lang="en-US" sz="7200" dirty="0">
                <a:effectLst/>
              </a:rPr>
              <a:t>Variety Sports</a:t>
            </a:r>
          </a:p>
          <a:p>
            <a:r>
              <a:rPr lang="en-US" sz="7200" dirty="0" err="1">
                <a:effectLst/>
              </a:rPr>
              <a:t>Vaca-Playdays</a:t>
            </a:r>
            <a:endParaRPr lang="en-US" sz="7200" dirty="0">
              <a:effectLst/>
            </a:endParaRPr>
          </a:p>
          <a:p>
            <a:r>
              <a:rPr lang="en-US" sz="7200" dirty="0">
                <a:effectLst/>
              </a:rPr>
              <a:t>Lego Robotics</a:t>
            </a:r>
          </a:p>
          <a:p>
            <a:r>
              <a:rPr lang="en-US" sz="7200" dirty="0">
                <a:effectLst/>
              </a:rPr>
              <a:t>Track &amp; Field</a:t>
            </a:r>
          </a:p>
          <a:p>
            <a:r>
              <a:rPr lang="en-US" sz="7200" dirty="0">
                <a:effectLst/>
              </a:rPr>
              <a:t>Juggling Workshop</a:t>
            </a:r>
          </a:p>
          <a:p>
            <a:r>
              <a:rPr lang="en-US" sz="7200" dirty="0" smtClean="0">
                <a:effectLst/>
              </a:rPr>
              <a:t>Fencing</a:t>
            </a:r>
          </a:p>
          <a:p>
            <a:r>
              <a:rPr lang="en-US" sz="7200" dirty="0">
                <a:effectLst/>
              </a:rPr>
              <a:t>Mad Science</a:t>
            </a:r>
          </a:p>
          <a:p>
            <a:r>
              <a:rPr lang="en-US" sz="7200" dirty="0">
                <a:effectLst/>
              </a:rPr>
              <a:t>Beehive Art Classes</a:t>
            </a:r>
          </a:p>
          <a:p>
            <a:r>
              <a:rPr lang="en-US" sz="7200" dirty="0">
                <a:effectLst/>
              </a:rPr>
              <a:t>Break-a-Sweat Workouts</a:t>
            </a:r>
          </a:p>
          <a:p>
            <a:r>
              <a:rPr lang="en-US" sz="7200" dirty="0">
                <a:effectLst/>
              </a:rPr>
              <a:t>Lacrosse Skills &amp; Drills</a:t>
            </a:r>
          </a:p>
          <a:p>
            <a:r>
              <a:rPr lang="en-US" sz="7200" dirty="0">
                <a:effectLst/>
              </a:rPr>
              <a:t>Afterschool </a:t>
            </a:r>
            <a:r>
              <a:rPr lang="en-US" sz="7200" dirty="0" smtClean="0">
                <a:effectLst/>
              </a:rPr>
              <a:t>Library</a:t>
            </a:r>
          </a:p>
          <a:p>
            <a:r>
              <a:rPr lang="en-US" sz="7200" dirty="0"/>
              <a:t>Musical Theater</a:t>
            </a:r>
          </a:p>
          <a:p>
            <a:r>
              <a:rPr lang="en-US" sz="7200" dirty="0"/>
              <a:t>Spanish</a:t>
            </a:r>
          </a:p>
          <a:p>
            <a:r>
              <a:rPr lang="en-US" sz="7200" dirty="0"/>
              <a:t>IMLEM Math Team</a:t>
            </a:r>
          </a:p>
          <a:p>
            <a:r>
              <a:rPr lang="en-US" sz="7200" dirty="0"/>
              <a:t>Private Basketball Coaching</a:t>
            </a:r>
          </a:p>
          <a:p>
            <a:endParaRPr lang="en-US" sz="7200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0" y="76200"/>
            <a:ext cx="2819400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rgbClr val="572314"/>
                </a:solidFill>
              </a:rPr>
              <a:t>Adult Programs</a:t>
            </a:r>
          </a:p>
          <a:p>
            <a:r>
              <a:rPr lang="en-US" dirty="0">
                <a:solidFill>
                  <a:srgbClr val="572314"/>
                </a:solidFill>
              </a:rPr>
              <a:t>Ultimate Fitness</a:t>
            </a:r>
          </a:p>
          <a:p>
            <a:r>
              <a:rPr lang="en-US" dirty="0">
                <a:solidFill>
                  <a:srgbClr val="572314"/>
                </a:solidFill>
              </a:rPr>
              <a:t>Open Studio</a:t>
            </a:r>
          </a:p>
          <a:p>
            <a:r>
              <a:rPr lang="en-US" dirty="0">
                <a:solidFill>
                  <a:srgbClr val="572314"/>
                </a:solidFill>
              </a:rPr>
              <a:t>Ballroom Dancing</a:t>
            </a:r>
          </a:p>
          <a:p>
            <a:r>
              <a:rPr lang="en-US" dirty="0">
                <a:solidFill>
                  <a:srgbClr val="572314"/>
                </a:solidFill>
              </a:rPr>
              <a:t>Pick up Basketball</a:t>
            </a:r>
          </a:p>
          <a:p>
            <a:r>
              <a:rPr lang="en-US" dirty="0">
                <a:solidFill>
                  <a:srgbClr val="572314"/>
                </a:solidFill>
              </a:rPr>
              <a:t>Photography</a:t>
            </a:r>
          </a:p>
          <a:p>
            <a:r>
              <a:rPr lang="en-US" dirty="0">
                <a:solidFill>
                  <a:srgbClr val="572314"/>
                </a:solidFill>
              </a:rPr>
              <a:t>CPR/First Aid</a:t>
            </a:r>
          </a:p>
          <a:p>
            <a:r>
              <a:rPr lang="en-US" dirty="0">
                <a:solidFill>
                  <a:srgbClr val="572314"/>
                </a:solidFill>
              </a:rPr>
              <a:t>Tennis Lessons</a:t>
            </a:r>
          </a:p>
          <a:p>
            <a:r>
              <a:rPr lang="en-US" dirty="0">
                <a:solidFill>
                  <a:srgbClr val="572314"/>
                </a:solidFill>
              </a:rPr>
              <a:t>Yoga</a:t>
            </a:r>
          </a:p>
          <a:p>
            <a:r>
              <a:rPr lang="en-US" dirty="0">
                <a:solidFill>
                  <a:srgbClr val="572314"/>
                </a:solidFill>
              </a:rPr>
              <a:t>Nutritional Workshops</a:t>
            </a:r>
          </a:p>
          <a:p>
            <a:r>
              <a:rPr lang="en-US" dirty="0">
                <a:solidFill>
                  <a:srgbClr val="572314"/>
                </a:solidFill>
              </a:rPr>
              <a:t>LOMA</a:t>
            </a:r>
          </a:p>
          <a:p>
            <a:r>
              <a:rPr lang="en-US" dirty="0">
                <a:solidFill>
                  <a:srgbClr val="572314"/>
                </a:solidFill>
              </a:rPr>
              <a:t>Table Tennis</a:t>
            </a:r>
          </a:p>
          <a:p>
            <a:r>
              <a:rPr lang="en-US" dirty="0">
                <a:solidFill>
                  <a:srgbClr val="572314"/>
                </a:solidFill>
              </a:rPr>
              <a:t>Skiing &amp; Snowboarding Lessons</a:t>
            </a:r>
          </a:p>
          <a:p>
            <a:r>
              <a:rPr lang="en-US" dirty="0">
                <a:solidFill>
                  <a:srgbClr val="572314"/>
                </a:solidFill>
              </a:rPr>
              <a:t>Kayaking &amp; Canoeing</a:t>
            </a:r>
          </a:p>
          <a:p>
            <a:r>
              <a:rPr lang="en-US" dirty="0">
                <a:solidFill>
                  <a:srgbClr val="572314"/>
                </a:solidFill>
              </a:rPr>
              <a:t>Trail </a:t>
            </a:r>
            <a:r>
              <a:rPr lang="en-US" dirty="0" smtClean="0">
                <a:solidFill>
                  <a:srgbClr val="572314"/>
                </a:solidFill>
              </a:rPr>
              <a:t>Walks</a:t>
            </a:r>
            <a:endParaRPr lang="en-US" dirty="0">
              <a:solidFill>
                <a:srgbClr val="572314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11154" y="4572000"/>
            <a:ext cx="2810434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rgbClr val="572314"/>
                </a:solidFill>
              </a:rPr>
              <a:t>Summer Activities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>
                <a:solidFill>
                  <a:srgbClr val="572314"/>
                </a:solidFill>
              </a:rPr>
              <a:t>Best Soccer </a:t>
            </a:r>
            <a:r>
              <a:rPr lang="en-US" dirty="0" smtClean="0">
                <a:solidFill>
                  <a:srgbClr val="572314"/>
                </a:solidFill>
              </a:rPr>
              <a:t>Camps</a:t>
            </a:r>
          </a:p>
          <a:p>
            <a:r>
              <a:rPr lang="en-US" dirty="0" smtClean="0">
                <a:solidFill>
                  <a:srgbClr val="572314"/>
                </a:solidFill>
              </a:rPr>
              <a:t>Super </a:t>
            </a:r>
            <a:r>
              <a:rPr lang="en-US" dirty="0">
                <a:solidFill>
                  <a:srgbClr val="572314"/>
                </a:solidFill>
              </a:rPr>
              <a:t>Soccer Stars</a:t>
            </a:r>
            <a:br>
              <a:rPr lang="en-US" dirty="0">
                <a:solidFill>
                  <a:srgbClr val="572314"/>
                </a:solidFill>
              </a:rPr>
            </a:br>
            <a:r>
              <a:rPr lang="en-US" dirty="0">
                <a:solidFill>
                  <a:srgbClr val="572314"/>
                </a:solidFill>
              </a:rPr>
              <a:t>Chess Wizard’s </a:t>
            </a:r>
            <a:r>
              <a:rPr lang="en-US" dirty="0" smtClean="0">
                <a:solidFill>
                  <a:srgbClr val="572314"/>
                </a:solidFill>
              </a:rPr>
              <a:t>Camps</a:t>
            </a:r>
          </a:p>
          <a:p>
            <a:r>
              <a:rPr lang="en-US" dirty="0" smtClean="0">
                <a:solidFill>
                  <a:srgbClr val="572314"/>
                </a:solidFill>
              </a:rPr>
              <a:t>Lincoln </a:t>
            </a:r>
            <a:r>
              <a:rPr lang="en-US" dirty="0">
                <a:solidFill>
                  <a:srgbClr val="572314"/>
                </a:solidFill>
              </a:rPr>
              <a:t>Summer Day </a:t>
            </a:r>
            <a:r>
              <a:rPr lang="en-US" dirty="0" smtClean="0">
                <a:solidFill>
                  <a:srgbClr val="572314"/>
                </a:solidFill>
              </a:rPr>
              <a:t>Camp</a:t>
            </a:r>
          </a:p>
          <a:p>
            <a:r>
              <a:rPr lang="en-US" dirty="0" smtClean="0">
                <a:solidFill>
                  <a:srgbClr val="572314"/>
                </a:solidFill>
              </a:rPr>
              <a:t>Codman Pool</a:t>
            </a:r>
          </a:p>
          <a:p>
            <a:r>
              <a:rPr lang="en-US" dirty="0" smtClean="0">
                <a:solidFill>
                  <a:srgbClr val="572314"/>
                </a:solidFill>
              </a:rPr>
              <a:t>Tennis </a:t>
            </a:r>
            <a:r>
              <a:rPr lang="en-US" dirty="0">
                <a:solidFill>
                  <a:srgbClr val="572314"/>
                </a:solidFill>
              </a:rPr>
              <a:t>Courts</a:t>
            </a:r>
            <a:endParaRPr lang="en-US" dirty="0">
              <a:solidFill>
                <a:srgbClr val="57231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9500" y="3276600"/>
            <a:ext cx="2819398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rgbClr val="572314"/>
                </a:solidFill>
              </a:rPr>
              <a:t>Special Events</a:t>
            </a:r>
          </a:p>
          <a:p>
            <a:r>
              <a:rPr lang="en-US" dirty="0">
                <a:solidFill>
                  <a:srgbClr val="572314"/>
                </a:solidFill>
              </a:rPr>
              <a:t>Winter Carnival Weekend</a:t>
            </a:r>
          </a:p>
          <a:p>
            <a:r>
              <a:rPr lang="en-US" dirty="0">
                <a:solidFill>
                  <a:srgbClr val="572314"/>
                </a:solidFill>
              </a:rPr>
              <a:t>July 4</a:t>
            </a:r>
            <a:r>
              <a:rPr lang="en-US" baseline="30000" dirty="0">
                <a:solidFill>
                  <a:srgbClr val="572314"/>
                </a:solidFill>
              </a:rPr>
              <a:t>th</a:t>
            </a:r>
            <a:r>
              <a:rPr lang="en-US" dirty="0">
                <a:solidFill>
                  <a:srgbClr val="572314"/>
                </a:solidFill>
              </a:rPr>
              <a:t> Celebration</a:t>
            </a:r>
          </a:p>
          <a:p>
            <a:r>
              <a:rPr lang="en-US" dirty="0">
                <a:solidFill>
                  <a:srgbClr val="572314"/>
                </a:solidFill>
              </a:rPr>
              <a:t>Memorial Day Celebration</a:t>
            </a:r>
          </a:p>
          <a:p>
            <a:r>
              <a:rPr lang="en-US" dirty="0">
                <a:solidFill>
                  <a:srgbClr val="572314"/>
                </a:solidFill>
              </a:rPr>
              <a:t>Patriot’s Day Celebration</a:t>
            </a:r>
          </a:p>
          <a:p>
            <a:r>
              <a:rPr lang="en-US" dirty="0">
                <a:solidFill>
                  <a:srgbClr val="572314"/>
                </a:solidFill>
              </a:rPr>
              <a:t>Summer Concert Series</a:t>
            </a:r>
          </a:p>
          <a:p>
            <a:r>
              <a:rPr lang="en-US" dirty="0">
                <a:solidFill>
                  <a:srgbClr val="572314"/>
                </a:solidFill>
              </a:rPr>
              <a:t>Lincoln Kids Triathlon</a:t>
            </a:r>
          </a:p>
          <a:p>
            <a:r>
              <a:rPr lang="en-US" dirty="0">
                <a:solidFill>
                  <a:srgbClr val="572314"/>
                </a:solidFill>
              </a:rPr>
              <a:t>Trunk-or-Treat</a:t>
            </a:r>
          </a:p>
          <a:p>
            <a:r>
              <a:rPr lang="en-US" dirty="0">
                <a:solidFill>
                  <a:srgbClr val="572314"/>
                </a:solidFill>
              </a:rPr>
              <a:t>Gobble Wobble</a:t>
            </a:r>
          </a:p>
          <a:p>
            <a:r>
              <a:rPr lang="en-US" dirty="0">
                <a:solidFill>
                  <a:srgbClr val="572314"/>
                </a:solidFill>
              </a:rPr>
              <a:t>Haunted Barn</a:t>
            </a:r>
          </a:p>
          <a:p>
            <a:r>
              <a:rPr lang="en-US" dirty="0">
                <a:solidFill>
                  <a:srgbClr val="572314"/>
                </a:solidFill>
              </a:rPr>
              <a:t>Fishing Derby</a:t>
            </a:r>
          </a:p>
        </p:txBody>
      </p:sp>
      <p:sp>
        <p:nvSpPr>
          <p:cNvPr id="8" name="Rectangle 7"/>
          <p:cNvSpPr/>
          <p:nvPr/>
        </p:nvSpPr>
        <p:spPr>
          <a:xfrm>
            <a:off x="3619500" y="499246"/>
            <a:ext cx="25392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572314"/>
                </a:solidFill>
              </a:rPr>
              <a:t>Tennis </a:t>
            </a:r>
            <a:r>
              <a:rPr lang="en-US" dirty="0">
                <a:solidFill>
                  <a:srgbClr val="572314"/>
                </a:solidFill>
              </a:rPr>
              <a:t>Lessons</a:t>
            </a:r>
          </a:p>
          <a:p>
            <a:r>
              <a:rPr lang="en-US" dirty="0">
                <a:solidFill>
                  <a:srgbClr val="572314"/>
                </a:solidFill>
              </a:rPr>
              <a:t>Gymnastics</a:t>
            </a:r>
          </a:p>
          <a:p>
            <a:r>
              <a:rPr lang="en-US" dirty="0">
                <a:solidFill>
                  <a:srgbClr val="572314"/>
                </a:solidFill>
              </a:rPr>
              <a:t>Farmer’s Helper</a:t>
            </a:r>
          </a:p>
          <a:p>
            <a:r>
              <a:rPr lang="en-US" dirty="0">
                <a:solidFill>
                  <a:srgbClr val="572314"/>
                </a:solidFill>
              </a:rPr>
              <a:t>Intro to Computer Programming</a:t>
            </a:r>
          </a:p>
          <a:p>
            <a:r>
              <a:rPr lang="en-US" dirty="0">
                <a:solidFill>
                  <a:srgbClr val="572314"/>
                </a:solidFill>
              </a:rPr>
              <a:t>Chess</a:t>
            </a:r>
          </a:p>
          <a:p>
            <a:r>
              <a:rPr lang="en-US" dirty="0">
                <a:solidFill>
                  <a:srgbClr val="572314"/>
                </a:solidFill>
              </a:rPr>
              <a:t>Hip Hop Dance</a:t>
            </a:r>
          </a:p>
          <a:p>
            <a:r>
              <a:rPr lang="en-US" dirty="0">
                <a:solidFill>
                  <a:srgbClr val="572314"/>
                </a:solidFill>
              </a:rPr>
              <a:t>Intro to Karate</a:t>
            </a:r>
          </a:p>
          <a:p>
            <a:r>
              <a:rPr lang="en-US" dirty="0">
                <a:solidFill>
                  <a:srgbClr val="572314"/>
                </a:solidFill>
              </a:rPr>
              <a:t>Middle School Field Trips</a:t>
            </a:r>
          </a:p>
        </p:txBody>
      </p:sp>
    </p:spTree>
    <p:extLst>
      <p:ext uri="{BB962C8B-B14F-4D97-AF65-F5344CB8AC3E}">
        <p14:creationId xmlns:p14="http://schemas.microsoft.com/office/powerpoint/2010/main" val="382676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766</TotalTime>
  <Words>746</Words>
  <Application>Microsoft Office PowerPoint</Application>
  <PresentationFormat>On-screen Show (4:3)</PresentationFormat>
  <Paragraphs>183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Solstice</vt:lpstr>
      <vt:lpstr>Why is Lincoln considering a Community Center?</vt:lpstr>
      <vt:lpstr>A growing senior population with expanded needs.</vt:lpstr>
      <vt:lpstr>What does the Council on Aging Offer?</vt:lpstr>
      <vt:lpstr>PowerPoint Presentation</vt:lpstr>
      <vt:lpstr>The Hartwell Pods were constructed in the late 1950’s as temporary classrooms.    Classrooms moved  out in 1996 when the schools expanded the Smith &amp; Brooks Buildings with the “link project”.   Parks and Recreation Office moved from Bemis Hall to the Hartwell Campus in 1998 and began programming in the available spaces. </vt:lpstr>
      <vt:lpstr>Pods are home to -Parks and Recreation -Lincoln School Maintenance -LEAP Afterschool Program  </vt:lpstr>
      <vt:lpstr>PowerPoint Presentation</vt:lpstr>
      <vt:lpstr>Participation in the Past 12 Months Number of Individual Participants - 1,500 Number of Participants in All Activities - 3,500 Number of Programs and Events Offered – 100+ Our Youngest Participant – 8 months old Our Most Senior Participant – 93 years old  Staffing  Year Round 2 Full Time  / 1 Part Time  Seasonal App 55 staff between pool and camp staff App. 30 instructors Over 50 volunteers </vt:lpstr>
      <vt:lpstr>PowerPoint Presentation</vt:lpstr>
      <vt:lpstr>Safety Issues at Bemis Hall: 1. Crossing Bedford Road</vt:lpstr>
      <vt:lpstr>2. Pulling out into traffic</vt:lpstr>
      <vt:lpstr>3. The distance from parking lot to Bemis is challenging for people with mobility disabilities.</vt:lpstr>
      <vt:lpstr>Accessibility issues at Bemis Hall:  1. Side Door</vt:lpstr>
      <vt:lpstr>2.  Bathrooms</vt:lpstr>
      <vt:lpstr>PowerPoint Presentation</vt:lpstr>
      <vt:lpstr>Confidentiality at Bemis Hall: 1. Reception Area in Lobby</vt:lpstr>
      <vt:lpstr>2. Staff Offices at Bemis Hall</vt:lpstr>
      <vt:lpstr>PowerPoint Presentation</vt:lpstr>
      <vt:lpstr>3. Volunteer Counseling Room</vt:lpstr>
      <vt:lpstr>Crowded program space</vt:lpstr>
      <vt:lpstr>Lack of Space: 1. Lack of social space</vt:lpstr>
      <vt:lpstr>2. Not enough rooms/need to use each room for many activities</vt:lpstr>
      <vt:lpstr>Hartwell Building Site Conditions -Reasonable Square Footage -Designed as classrooms -Limited variety spaces -Rooms can be too large or too small  Investment from the  Town is needed for: -Accessibility Upgrades -Asbestos Remediation -Building envelope upgrades -Improved fixtures and finishes  -Space configuration issues would still remain</vt:lpstr>
      <vt:lpstr>PowerPoint Presentation</vt:lpstr>
      <vt:lpstr>What does a  modern community center  provide?  1. Adequate and accessible parking</vt:lpstr>
      <vt:lpstr>2. Fully accessible, following the principles of universal design</vt:lpstr>
      <vt:lpstr>3. Opportunities for diverse programming</vt:lpstr>
      <vt:lpstr>PowerPoint Presentation</vt:lpstr>
      <vt:lpstr>4. Opportunities for confidentiality</vt:lpstr>
      <vt:lpstr>5. Spaces that encourage social interaction and community building</vt:lpstr>
      <vt:lpstr>6. Rooms the right size and designed to be flexible, yet still meet the requirements of the activities held in them.</vt:lpstr>
      <vt:lpstr>PowerPoint Presentation</vt:lpstr>
      <vt:lpstr>PowerPoint Presentation</vt:lpstr>
      <vt:lpstr>Community Use of Town Spaces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Bemis Hall was never built to be a modern senior center.</dc:title>
  <dc:creator>Bottum, Carolyn</dc:creator>
  <cp:lastModifiedBy>Bottum, Carolyn</cp:lastModifiedBy>
  <cp:revision>94</cp:revision>
  <dcterms:created xsi:type="dcterms:W3CDTF">2014-09-22T13:54:15Z</dcterms:created>
  <dcterms:modified xsi:type="dcterms:W3CDTF">2014-10-16T14:35:14Z</dcterms:modified>
</cp:coreProperties>
</file>